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  <p:sldId id="269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1839224-8ED0-43B1-8D47-A6E4F0E2266C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698BDE6-E213-4F4A-ABA2-89F9732506A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976" y="762000"/>
            <a:ext cx="6480048" cy="230124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Feudalism, Absolutism </a:t>
            </a:r>
            <a:br>
              <a:rPr lang="en-US" dirty="0" smtClean="0"/>
            </a:b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dirty="0" smtClean="0"/>
              <a:t>Government Systems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Feudalism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en-US" u="sng" dirty="0">
                <a:solidFill>
                  <a:srgbClr val="FFFF00"/>
                </a:solidFill>
              </a:rPr>
              <a:t>Feudalism</a:t>
            </a:r>
            <a:r>
              <a:rPr lang="en-US" dirty="0">
                <a:solidFill>
                  <a:srgbClr val="FFFF00"/>
                </a:solidFill>
              </a:rPr>
              <a:t>- (</a:t>
            </a:r>
            <a:r>
              <a:rPr lang="en-US" dirty="0" err="1">
                <a:solidFill>
                  <a:srgbClr val="FFFF00"/>
                </a:solidFill>
              </a:rPr>
              <a:t>Fyoo</a:t>
            </a:r>
            <a:r>
              <a:rPr lang="en-US" dirty="0">
                <a:solidFill>
                  <a:srgbClr val="FFFF00"/>
                </a:solidFill>
              </a:rPr>
              <a:t>-duh-</a:t>
            </a:r>
            <a:r>
              <a:rPr lang="en-US" dirty="0" err="1">
                <a:solidFill>
                  <a:srgbClr val="FFFF00"/>
                </a:solidFill>
              </a:rPr>
              <a:t>lih</a:t>
            </a:r>
            <a:r>
              <a:rPr lang="en-US" dirty="0">
                <a:solidFill>
                  <a:srgbClr val="FFFF00"/>
                </a:solidFill>
              </a:rPr>
              <a:t>-</a:t>
            </a:r>
            <a:r>
              <a:rPr lang="en-US" dirty="0" err="1">
                <a:solidFill>
                  <a:srgbClr val="FFFF00"/>
                </a:solidFill>
              </a:rPr>
              <a:t>zuhm</a:t>
            </a:r>
            <a:r>
              <a:rPr lang="en-US" dirty="0">
                <a:solidFill>
                  <a:srgbClr val="FFFF00"/>
                </a:solidFill>
              </a:rPr>
              <a:t>) A system of PROTECTION in the Middle Ages.</a:t>
            </a:r>
          </a:p>
          <a:p>
            <a:pPr fontAlgn="base"/>
            <a:r>
              <a:rPr lang="en-US" u="sng" dirty="0">
                <a:solidFill>
                  <a:srgbClr val="FFFF00"/>
                </a:solidFill>
              </a:rPr>
              <a:t>Vassal</a:t>
            </a:r>
            <a:r>
              <a:rPr lang="en-US" dirty="0">
                <a:solidFill>
                  <a:srgbClr val="FFFF00"/>
                </a:solidFill>
              </a:rPr>
              <a:t>- An oath of loyalty between knights and lords that stated they would protect the land. </a:t>
            </a:r>
          </a:p>
          <a:p>
            <a:r>
              <a:rPr lang="en-US" u="sng" dirty="0" smtClean="0">
                <a:solidFill>
                  <a:srgbClr val="FFFF00"/>
                </a:solidFill>
              </a:rPr>
              <a:t>Knight-a</a:t>
            </a:r>
            <a:r>
              <a:rPr lang="en-US" i="1" dirty="0" smtClean="0">
                <a:solidFill>
                  <a:srgbClr val="FFFF00"/>
                </a:solidFill>
              </a:rPr>
              <a:t> vassal (loyal subject) for his lord </a:t>
            </a:r>
          </a:p>
          <a:p>
            <a:r>
              <a:rPr lang="en-US" u="sng" dirty="0" smtClean="0">
                <a:solidFill>
                  <a:srgbClr val="FFFF00"/>
                </a:solidFill>
              </a:rPr>
              <a:t>L</a:t>
            </a:r>
            <a:r>
              <a:rPr lang="en-US" u="sng" dirty="0" smtClean="0">
                <a:solidFill>
                  <a:srgbClr val="FFFF00"/>
                </a:solidFill>
              </a:rPr>
              <a:t>ord-</a:t>
            </a:r>
            <a:r>
              <a:rPr lang="en-US" i="1" dirty="0" smtClean="0">
                <a:solidFill>
                  <a:srgbClr val="FFFF00"/>
                </a:solidFill>
              </a:rPr>
              <a:t> a vassal for a king.</a:t>
            </a:r>
            <a:endParaRPr lang="en-US" b="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952500" y="533400"/>
            <a:ext cx="7239000" cy="5715000"/>
            <a:chOff x="1492786" y="2406062"/>
            <a:chExt cx="5830646" cy="4451938"/>
          </a:xfrm>
        </p:grpSpPr>
        <p:pic>
          <p:nvPicPr>
            <p:cNvPr id="4" name="Picture 2" descr="Image result for european feudal system"/>
            <p:cNvPicPr>
              <a:picLocks noChangeAspect="1" noChangeArrowheads="1"/>
            </p:cNvPicPr>
            <p:nvPr/>
          </p:nvPicPr>
          <p:blipFill>
            <a:blip r:embed="rId2" cstate="print"/>
            <a:srcRect l="32169" t="55845" r="33494"/>
            <a:stretch>
              <a:fillRect/>
            </a:stretch>
          </p:blipFill>
          <p:spPr bwMode="auto">
            <a:xfrm>
              <a:off x="2225408" y="2406062"/>
              <a:ext cx="4616067" cy="4451938"/>
            </a:xfrm>
            <a:prstGeom prst="rect">
              <a:avLst/>
            </a:prstGeom>
            <a:noFill/>
          </p:spPr>
        </p:pic>
        <p:pic>
          <p:nvPicPr>
            <p:cNvPr id="5" name="Picture 4" descr="Image result for king crown clipar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60144" y="3105578"/>
              <a:ext cx="888439" cy="592906"/>
            </a:xfrm>
            <a:prstGeom prst="rect">
              <a:avLst/>
            </a:prstGeom>
            <a:noFill/>
          </p:spPr>
        </p:pic>
        <p:pic>
          <p:nvPicPr>
            <p:cNvPr id="6" name="Picture 8" descr="Related image"/>
            <p:cNvPicPr>
              <a:picLocks noChangeAspect="1" noChangeArrowheads="1"/>
            </p:cNvPicPr>
            <p:nvPr/>
          </p:nvPicPr>
          <p:blipFill>
            <a:blip r:embed="rId4" cstate="print"/>
            <a:srcRect l="31191" t="19754" r="42220" b="47277"/>
            <a:stretch>
              <a:fillRect/>
            </a:stretch>
          </p:blipFill>
          <p:spPr bwMode="auto">
            <a:xfrm>
              <a:off x="5632309" y="4120308"/>
              <a:ext cx="823575" cy="766558"/>
            </a:xfrm>
            <a:prstGeom prst="rect">
              <a:avLst/>
            </a:prstGeom>
            <a:noFill/>
          </p:spPr>
        </p:pic>
        <p:pic>
          <p:nvPicPr>
            <p:cNvPr id="7" name="Picture 12" descr="Image result for feudal knight"/>
            <p:cNvPicPr>
              <a:picLocks noChangeAspect="1" noChangeArrowheads="1"/>
            </p:cNvPicPr>
            <p:nvPr/>
          </p:nvPicPr>
          <p:blipFill>
            <a:blip r:embed="rId5" cstate="print"/>
            <a:srcRect l="4881" t="6494" r="33529" b="13059"/>
            <a:stretch>
              <a:fillRect/>
            </a:stretch>
          </p:blipFill>
          <p:spPr bwMode="auto">
            <a:xfrm>
              <a:off x="1492786" y="4886866"/>
              <a:ext cx="1465244" cy="956928"/>
            </a:xfrm>
            <a:prstGeom prst="rect">
              <a:avLst/>
            </a:prstGeom>
            <a:noFill/>
          </p:spPr>
        </p:pic>
        <p:pic>
          <p:nvPicPr>
            <p:cNvPr id="8" name="Picture 14" descr="Image result for peasants and serf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359517" y="5711592"/>
              <a:ext cx="963915" cy="1014206"/>
            </a:xfrm>
            <a:prstGeom prst="rect">
              <a:avLst/>
            </a:prstGeom>
            <a:noFill/>
          </p:spPr>
        </p:pic>
      </p:grpSp>
      <p:sp>
        <p:nvSpPr>
          <p:cNvPr id="10" name="TextBox 9"/>
          <p:cNvSpPr txBox="1"/>
          <p:nvPr/>
        </p:nvSpPr>
        <p:spPr>
          <a:xfrm>
            <a:off x="152400" y="152400"/>
            <a:ext cx="129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COPY THIS CHART IN YOUR NOTES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Kings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7467600" cy="2590800"/>
          </a:xfrm>
        </p:spPr>
        <p:txBody>
          <a:bodyPr/>
          <a:lstStyle/>
          <a:p>
            <a:pPr fontAlgn="base">
              <a:buNone/>
            </a:pPr>
            <a:endParaRPr lang="en-US" dirty="0" smtClean="0"/>
          </a:p>
          <a:p>
            <a:pPr fontAlgn="base"/>
            <a:r>
              <a:rPr lang="en-US" dirty="0" smtClean="0">
                <a:solidFill>
                  <a:srgbClr val="FFFF00"/>
                </a:solidFill>
              </a:rPr>
              <a:t>Kings gave land to the lords.</a:t>
            </a:r>
          </a:p>
          <a:p>
            <a:pPr fontAlgn="base"/>
            <a:r>
              <a:rPr lang="en-US" dirty="0" smtClean="0">
                <a:solidFill>
                  <a:srgbClr val="FFFF00"/>
                </a:solidFill>
              </a:rPr>
              <a:t>All lords/nobles and knights swore an oath of loyalty to protect the king’s land.</a:t>
            </a:r>
          </a:p>
          <a:p>
            <a:endParaRPr lang="en-US" dirty="0"/>
          </a:p>
        </p:txBody>
      </p:sp>
      <p:pic>
        <p:nvPicPr>
          <p:cNvPr id="4" name="Picture 2" descr="Image result for knights feudalism"/>
          <p:cNvPicPr>
            <a:picLocks noChangeAspect="1" noChangeArrowheads="1"/>
          </p:cNvPicPr>
          <p:nvPr/>
        </p:nvPicPr>
        <p:blipFill>
          <a:blip r:embed="rId2" cstate="print"/>
          <a:srcRect r="30811" b="75232"/>
          <a:stretch>
            <a:fillRect/>
          </a:stretch>
        </p:blipFill>
        <p:spPr bwMode="auto">
          <a:xfrm>
            <a:off x="2438400" y="3428999"/>
            <a:ext cx="3886200" cy="2428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Nobles/Lords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>
                <a:solidFill>
                  <a:srgbClr val="FFFF00"/>
                </a:solidFill>
              </a:rPr>
              <a:t>Swore loyalty to the king.</a:t>
            </a:r>
          </a:p>
          <a:p>
            <a:pPr fontAlgn="base"/>
            <a:r>
              <a:rPr lang="en-US" dirty="0" smtClean="0">
                <a:solidFill>
                  <a:srgbClr val="FFFF00"/>
                </a:solidFill>
              </a:rPr>
              <a:t>In exchange, nobles were given land called fiefs to protect.</a:t>
            </a:r>
          </a:p>
          <a:p>
            <a:endParaRPr lang="en-US" dirty="0"/>
          </a:p>
        </p:txBody>
      </p:sp>
      <p:pic>
        <p:nvPicPr>
          <p:cNvPr id="4" name="Picture 2" descr="Image result for knights feudalism"/>
          <p:cNvPicPr>
            <a:picLocks noChangeAspect="1" noChangeArrowheads="1"/>
          </p:cNvPicPr>
          <p:nvPr/>
        </p:nvPicPr>
        <p:blipFill>
          <a:blip r:embed="rId2" cstate="print"/>
          <a:srcRect t="24768" r="30811" b="52941"/>
          <a:stretch>
            <a:fillRect/>
          </a:stretch>
        </p:blipFill>
        <p:spPr bwMode="auto">
          <a:xfrm>
            <a:off x="1981200" y="3886200"/>
            <a:ext cx="4419600" cy="2486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Knights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>
                <a:solidFill>
                  <a:srgbClr val="FFFF00"/>
                </a:solidFill>
              </a:rPr>
              <a:t>Armored warriors that protected their lords’ land. </a:t>
            </a:r>
          </a:p>
          <a:p>
            <a:pPr fontAlgn="base"/>
            <a:r>
              <a:rPr lang="en-US" dirty="0" smtClean="0">
                <a:solidFill>
                  <a:srgbClr val="FFFF00"/>
                </a:solidFill>
              </a:rPr>
              <a:t>They often received fiefs (land) for their service.</a:t>
            </a:r>
          </a:p>
          <a:p>
            <a:endParaRPr lang="en-US" dirty="0"/>
          </a:p>
        </p:txBody>
      </p:sp>
      <p:pic>
        <p:nvPicPr>
          <p:cNvPr id="5" name="Picture 2" descr="Image result for knights feudalism"/>
          <p:cNvPicPr>
            <a:picLocks noChangeAspect="1" noChangeArrowheads="1"/>
          </p:cNvPicPr>
          <p:nvPr/>
        </p:nvPicPr>
        <p:blipFill>
          <a:blip r:embed="rId2" cstate="print"/>
          <a:srcRect t="47059" r="30811" b="30650"/>
          <a:stretch>
            <a:fillRect/>
          </a:stretch>
        </p:blipFill>
        <p:spPr bwMode="auto">
          <a:xfrm>
            <a:off x="2286000" y="3810000"/>
            <a:ext cx="4605867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Peasants/Serfs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4495800" cy="5105399"/>
          </a:xfrm>
        </p:spPr>
        <p:txBody>
          <a:bodyPr/>
          <a:lstStyle/>
          <a:p>
            <a:pPr fontAlgn="base"/>
            <a:r>
              <a:rPr lang="en-US" dirty="0" smtClean="0">
                <a:solidFill>
                  <a:srgbClr val="FFFF00"/>
                </a:solidFill>
              </a:rPr>
              <a:t>Worked on the lords land (manors) growing and harvesting food for the feudal system.</a:t>
            </a:r>
          </a:p>
          <a:p>
            <a:pPr fontAlgn="base"/>
            <a:r>
              <a:rPr lang="en-US" dirty="0" smtClean="0">
                <a:solidFill>
                  <a:srgbClr val="FFFF00"/>
                </a:solidFill>
              </a:rPr>
              <a:t>Received protection for their service.</a:t>
            </a:r>
          </a:p>
          <a:p>
            <a:endParaRPr lang="en-US" dirty="0"/>
          </a:p>
        </p:txBody>
      </p:sp>
      <p:pic>
        <p:nvPicPr>
          <p:cNvPr id="1026" name="Picture 2" descr="Image resu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4575" y="0"/>
            <a:ext cx="4689425" cy="6172200"/>
          </a:xfrm>
          <a:prstGeom prst="rect">
            <a:avLst/>
          </a:prstGeom>
          <a:noFill/>
        </p:spPr>
      </p:pic>
      <p:pic>
        <p:nvPicPr>
          <p:cNvPr id="6" name="Picture 2" descr="Image result for knights feudalism"/>
          <p:cNvPicPr>
            <a:picLocks noChangeAspect="1" noChangeArrowheads="1"/>
          </p:cNvPicPr>
          <p:nvPr/>
        </p:nvPicPr>
        <p:blipFill>
          <a:blip r:embed="rId3" cstate="print"/>
          <a:srcRect t="69350" r="30811" b="4216"/>
          <a:stretch>
            <a:fillRect/>
          </a:stretch>
        </p:blipFill>
        <p:spPr bwMode="auto">
          <a:xfrm>
            <a:off x="304800" y="4088009"/>
            <a:ext cx="3581400" cy="2388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Absolutism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77724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sz="3200" dirty="0" smtClean="0"/>
              <a:t>In 17</a:t>
            </a:r>
            <a:r>
              <a:rPr lang="en-US" altLang="en-US" sz="3200" baseline="30000" dirty="0" smtClean="0"/>
              <a:t>th</a:t>
            </a:r>
            <a:r>
              <a:rPr lang="en-US" altLang="en-US" sz="3200" dirty="0" smtClean="0"/>
              <a:t> Century Europe, absolutism was       tied to the idea of the </a:t>
            </a:r>
            <a:r>
              <a:rPr lang="en-US" altLang="en-US" sz="3200" b="1" dirty="0" smtClean="0"/>
              <a:t>divine right </a:t>
            </a:r>
            <a:r>
              <a:rPr lang="en-US" altLang="en-US" sz="3200" dirty="0" smtClean="0"/>
              <a:t>of kings</a:t>
            </a:r>
            <a:endParaRPr lang="en-US" b="1" dirty="0" smtClean="0"/>
          </a:p>
          <a:p>
            <a:r>
              <a:rPr lang="en-US" b="1" dirty="0" smtClean="0">
                <a:solidFill>
                  <a:srgbClr val="FFFF00"/>
                </a:solidFill>
              </a:rPr>
              <a:t>Absolute monarchy</a:t>
            </a:r>
            <a:r>
              <a:rPr lang="en-US" dirty="0" smtClean="0"/>
              <a:t> – </a:t>
            </a:r>
            <a:r>
              <a:rPr lang="en-US" dirty="0" smtClean="0">
                <a:solidFill>
                  <a:srgbClr val="FFFF00"/>
                </a:solidFill>
              </a:rPr>
              <a:t>a form of government where a single ruler, usually a king, has complete control over all parts of the government.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</a:rPr>
              <a:t>Their power is not limited by a constitution or by the law</a:t>
            </a:r>
            <a:r>
              <a:rPr lang="en-US" dirty="0" smtClean="0"/>
              <a:t>. ... The king has the power to do whatever he wants!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Divine right</a:t>
            </a:r>
            <a:r>
              <a:rPr lang="en-US" dirty="0" smtClean="0">
                <a:solidFill>
                  <a:srgbClr val="FFFF00"/>
                </a:solidFill>
              </a:rPr>
              <a:t> - a </a:t>
            </a:r>
            <a:r>
              <a:rPr lang="en-US" b="1" dirty="0" smtClean="0">
                <a:solidFill>
                  <a:srgbClr val="FFFF00"/>
                </a:solidFill>
              </a:rPr>
              <a:t>monarch (king) </a:t>
            </a:r>
            <a:r>
              <a:rPr lang="en-US" dirty="0" smtClean="0">
                <a:solidFill>
                  <a:srgbClr val="FFFF00"/>
                </a:solidFill>
              </a:rPr>
              <a:t> is not subject to any rule on earth and his </a:t>
            </a:r>
            <a:r>
              <a:rPr lang="en-US" b="1" dirty="0" smtClean="0">
                <a:solidFill>
                  <a:srgbClr val="FFFF00"/>
                </a:solidFill>
              </a:rPr>
              <a:t>right</a:t>
            </a:r>
            <a:r>
              <a:rPr lang="en-US" dirty="0" smtClean="0">
                <a:solidFill>
                  <a:srgbClr val="FFFF00"/>
                </a:solidFill>
              </a:rPr>
              <a:t> to rule comes directly from God. </a:t>
            </a:r>
            <a:r>
              <a:rPr lang="en-US" dirty="0" smtClean="0">
                <a:solidFill>
                  <a:srgbClr val="FF0000"/>
                </a:solidFill>
              </a:rPr>
              <a:t>Kings used divine right to justify their power.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5602" name="Picture 2" descr="Image result for absolutism"/>
          <p:cNvPicPr>
            <a:picLocks noChangeAspect="1" noChangeArrowheads="1"/>
          </p:cNvPicPr>
          <p:nvPr/>
        </p:nvPicPr>
        <p:blipFill>
          <a:blip r:embed="rId2" cstate="print"/>
          <a:srcRect l="6926" t="26667" r="6494" b="14667"/>
          <a:stretch>
            <a:fillRect/>
          </a:stretch>
        </p:blipFill>
        <p:spPr bwMode="auto">
          <a:xfrm>
            <a:off x="6806045" y="0"/>
            <a:ext cx="2337955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Power of an absolute monarch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altLang="en-US" sz="3200" dirty="0" smtClean="0"/>
              <a:t>Most people did not have any rights at all</a:t>
            </a:r>
          </a:p>
          <a:p>
            <a:pPr>
              <a:lnSpc>
                <a:spcPct val="80000"/>
              </a:lnSpc>
            </a:pPr>
            <a:r>
              <a:rPr lang="en-US" altLang="en-US" sz="3200" dirty="0" smtClean="0">
                <a:solidFill>
                  <a:srgbClr val="FFFF00"/>
                </a:solidFill>
              </a:rPr>
              <a:t>No written Constitution or Bill of Rights (These are meant to limit government power and give rights to citizens)</a:t>
            </a:r>
          </a:p>
          <a:p>
            <a:pPr>
              <a:lnSpc>
                <a:spcPct val="80000"/>
              </a:lnSpc>
            </a:pPr>
            <a:r>
              <a:rPr lang="en-US" altLang="en-US" sz="3200" dirty="0" smtClean="0">
                <a:solidFill>
                  <a:srgbClr val="FFFF00"/>
                </a:solidFill>
              </a:rPr>
              <a:t>Absolute monarchs had tremendous powers</a:t>
            </a:r>
          </a:p>
          <a:p>
            <a:pPr lvl="1">
              <a:lnSpc>
                <a:spcPct val="80000"/>
              </a:lnSpc>
            </a:pPr>
            <a:r>
              <a:rPr lang="en-US" altLang="en-US" sz="2300" dirty="0" smtClean="0">
                <a:solidFill>
                  <a:srgbClr val="FFFF00"/>
                </a:solidFill>
              </a:rPr>
              <a:t>Make laws</a:t>
            </a:r>
          </a:p>
          <a:p>
            <a:pPr lvl="1">
              <a:lnSpc>
                <a:spcPct val="80000"/>
              </a:lnSpc>
            </a:pPr>
            <a:r>
              <a:rPr lang="en-US" altLang="en-US" sz="2300" dirty="0" smtClean="0">
                <a:solidFill>
                  <a:srgbClr val="FFFF00"/>
                </a:solidFill>
              </a:rPr>
              <a:t>Levy taxes</a:t>
            </a:r>
          </a:p>
          <a:p>
            <a:pPr lvl="1">
              <a:lnSpc>
                <a:spcPct val="80000"/>
              </a:lnSpc>
            </a:pPr>
            <a:r>
              <a:rPr lang="en-US" altLang="en-US" sz="2300" dirty="0" smtClean="0">
                <a:solidFill>
                  <a:srgbClr val="FFFF00"/>
                </a:solidFill>
              </a:rPr>
              <a:t>Administer justice</a:t>
            </a:r>
          </a:p>
          <a:p>
            <a:pPr lvl="1">
              <a:lnSpc>
                <a:spcPct val="80000"/>
              </a:lnSpc>
            </a:pPr>
            <a:r>
              <a:rPr lang="en-US" altLang="en-US" sz="2300" dirty="0" smtClean="0">
                <a:solidFill>
                  <a:srgbClr val="FFFF00"/>
                </a:solidFill>
              </a:rPr>
              <a:t>Control the state’s officials</a:t>
            </a:r>
          </a:p>
          <a:p>
            <a:pPr lvl="1">
              <a:lnSpc>
                <a:spcPct val="80000"/>
              </a:lnSpc>
            </a:pPr>
            <a:r>
              <a:rPr lang="en-US" altLang="en-US" sz="2300" dirty="0" smtClean="0">
                <a:solidFill>
                  <a:srgbClr val="FFFF00"/>
                </a:solidFill>
              </a:rPr>
              <a:t>Determine foreign policy</a:t>
            </a:r>
          </a:p>
          <a:p>
            <a:endParaRPr lang="en-US" dirty="0"/>
          </a:p>
        </p:txBody>
      </p:sp>
      <p:pic>
        <p:nvPicPr>
          <p:cNvPr id="21506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4067175"/>
            <a:ext cx="2057400" cy="2057401"/>
          </a:xfrm>
          <a:prstGeom prst="rect">
            <a:avLst/>
          </a:prstGeom>
          <a:noFill/>
        </p:spPr>
      </p:pic>
      <p:pic>
        <p:nvPicPr>
          <p:cNvPr id="21508" name="Picture 4" descr="Image result for no constitu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36556" y="4067175"/>
            <a:ext cx="1776488" cy="2238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King </a:t>
            </a:r>
            <a:r>
              <a:rPr lang="en-US" dirty="0" smtClean="0"/>
              <a:t>Louis </a:t>
            </a:r>
            <a:r>
              <a:rPr lang="en-US" dirty="0" smtClean="0"/>
              <a:t>XIV (1643-1715)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France had a </a:t>
            </a:r>
            <a:r>
              <a:rPr lang="en-US" b="1" dirty="0" smtClean="0"/>
              <a:t>monarchy</a:t>
            </a:r>
            <a:r>
              <a:rPr lang="en-US" dirty="0" smtClean="0"/>
              <a:t>, which means that they were ruled by a King/Queen.</a:t>
            </a:r>
          </a:p>
          <a:p>
            <a:r>
              <a:rPr lang="en-US" dirty="0" smtClean="0"/>
              <a:t>However, the type of monarchy they had was an </a:t>
            </a:r>
            <a:r>
              <a:rPr lang="en-US" b="1" dirty="0" smtClean="0"/>
              <a:t>absolute monarchy</a:t>
            </a:r>
            <a:r>
              <a:rPr lang="en-US" dirty="0" smtClean="0"/>
              <a:t>. 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4578" name="Picture 2" descr="Image result for absolute monarchy symb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810000"/>
            <a:ext cx="2971800" cy="2228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King Louis XIV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7467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Louis XIV was considered                            an </a:t>
            </a:r>
            <a:r>
              <a:rPr lang="en-US" dirty="0" smtClean="0">
                <a:solidFill>
                  <a:srgbClr val="FFFF00"/>
                </a:solidFill>
              </a:rPr>
              <a:t>absolute ruler. He was                             only accountable to God                           for his actions. </a:t>
            </a:r>
          </a:p>
          <a:p>
            <a:r>
              <a:rPr lang="en-US" dirty="0" smtClean="0"/>
              <a:t>Known as a </a:t>
            </a:r>
            <a:r>
              <a:rPr lang="en-US" dirty="0" smtClean="0">
                <a:solidFill>
                  <a:srgbClr val="FFFF00"/>
                </a:solidFill>
              </a:rPr>
              <a:t>king of luxury and extravagance</a:t>
            </a:r>
          </a:p>
          <a:p>
            <a:r>
              <a:rPr lang="en-US" sz="2800" dirty="0" smtClean="0"/>
              <a:t>He was known as the </a:t>
            </a:r>
            <a:r>
              <a:rPr lang="en-US" sz="2800" dirty="0" smtClean="0">
                <a:solidFill>
                  <a:srgbClr val="FFFF00"/>
                </a:solidFill>
              </a:rPr>
              <a:t>Sun King </a:t>
            </a:r>
            <a:r>
              <a:rPr lang="en-US" sz="2800" dirty="0" smtClean="0"/>
              <a:t>because of the idea that “As the planets revolve around the Sun, so too should France and the court revolve around him.”</a:t>
            </a:r>
            <a:br>
              <a:rPr lang="en-US" sz="2800" dirty="0" smtClean="0"/>
            </a:br>
            <a:endParaRPr lang="en-US" sz="2800" dirty="0" smtClean="0"/>
          </a:p>
          <a:p>
            <a:endParaRPr lang="en-US" dirty="0"/>
          </a:p>
        </p:txBody>
      </p:sp>
      <p:pic>
        <p:nvPicPr>
          <p:cNvPr id="23554" name="Picture 2" descr="Image result for king louis xiv portra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6950" y="0"/>
            <a:ext cx="3067050" cy="3505200"/>
          </a:xfrm>
          <a:prstGeom prst="rect">
            <a:avLst/>
          </a:prstGeom>
          <a:noFill/>
        </p:spPr>
      </p:pic>
      <p:pic>
        <p:nvPicPr>
          <p:cNvPr id="23560" name="Picture 8" descr="Image result for king louis xiv sun k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6524" y="4343400"/>
            <a:ext cx="1767476" cy="16869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Palace of Versailles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altLang="en-US" sz="3200" dirty="0" smtClean="0"/>
              <a:t>Louis XIV spared no expense to make this the most magnificent building in Europe</a:t>
            </a:r>
          </a:p>
          <a:p>
            <a:pPr>
              <a:lnSpc>
                <a:spcPct val="80000"/>
              </a:lnSpc>
            </a:pPr>
            <a:r>
              <a:rPr lang="en-US" altLang="en-US" sz="3200" dirty="0" smtClean="0">
                <a:solidFill>
                  <a:srgbClr val="FFFF00"/>
                </a:solidFill>
              </a:rPr>
              <a:t>Was the perfect symbol of the Sun King’s wealth and power</a:t>
            </a:r>
          </a:p>
          <a:p>
            <a:pPr>
              <a:lnSpc>
                <a:spcPct val="80000"/>
              </a:lnSpc>
            </a:pPr>
            <a:r>
              <a:rPr lang="en-US" altLang="en-US" sz="3200" dirty="0" smtClean="0">
                <a:solidFill>
                  <a:srgbClr val="FFFF00"/>
                </a:solidFill>
              </a:rPr>
              <a:t>Served as the Louis XIV’s home and the seat of the government </a:t>
            </a:r>
          </a:p>
          <a:p>
            <a:r>
              <a:rPr lang="en-US" sz="3200" dirty="0" smtClean="0"/>
              <a:t>700 rooms, 67 staircases, 200 windows </a:t>
            </a:r>
          </a:p>
          <a:p>
            <a:r>
              <a:rPr lang="en-US" sz="3200" dirty="0" smtClean="0"/>
              <a:t>Louis XIV spent a lot of the taxpayer’s money on the palace of Versailles and wars.  France was bankrupt!  The people of France were not happy. </a:t>
            </a:r>
          </a:p>
          <a:p>
            <a:endParaRPr lang="en-US" sz="3200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mage result for picture of all of versaill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3962400" cy="2228850"/>
          </a:xfrm>
          <a:prstGeom prst="rect">
            <a:avLst/>
          </a:prstGeom>
          <a:noFill/>
        </p:spPr>
      </p:pic>
      <p:pic>
        <p:nvPicPr>
          <p:cNvPr id="26628" name="Picture 4" descr="Related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71800"/>
            <a:ext cx="3962400" cy="2634997"/>
          </a:xfrm>
          <a:prstGeom prst="rect">
            <a:avLst/>
          </a:prstGeom>
          <a:noFill/>
        </p:spPr>
      </p:pic>
      <p:pic>
        <p:nvPicPr>
          <p:cNvPr id="26632" name="Picture 8" descr="Palace Of Versailles Coll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2764" y="304800"/>
            <a:ext cx="5331236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Monarchy: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State ruled by a king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Rule is hereditary </a:t>
            </a:r>
            <a:r>
              <a:rPr lang="en-US" dirty="0" smtClean="0"/>
              <a:t>(passed down from one member of a family to another member)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Claim divine right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Democracy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State ruled by its citizens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Rule is based on citizenship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 Majority rule decides vote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Theocracy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Government based on religious law.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Heads of government are religious leaders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482" name="Picture 2" descr="Image result for monarch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3150" y="441142"/>
            <a:ext cx="2990850" cy="1681648"/>
          </a:xfrm>
          <a:prstGeom prst="rect">
            <a:avLst/>
          </a:prstGeom>
          <a:noFill/>
        </p:spPr>
      </p:pic>
      <p:pic>
        <p:nvPicPr>
          <p:cNvPr id="20484" name="Picture 4" descr="Image result for democrac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048000"/>
            <a:ext cx="1879600" cy="1409700"/>
          </a:xfrm>
          <a:prstGeom prst="rect">
            <a:avLst/>
          </a:prstGeom>
          <a:noFill/>
        </p:spPr>
      </p:pic>
      <p:pic>
        <p:nvPicPr>
          <p:cNvPr id="20486" name="Picture 6" descr="Image result for theocrac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0200" y="4568031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303</TotalTime>
  <Words>448</Words>
  <Application>Microsoft Office PowerPoint</Application>
  <PresentationFormat>On-screen Show (4:3)</PresentationFormat>
  <Paragraphs>59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Franklin Gothic Book</vt:lpstr>
      <vt:lpstr>Wingdings 2</vt:lpstr>
      <vt:lpstr>Technic</vt:lpstr>
      <vt:lpstr>Feudalism, Absolutism  &amp;  Government Systems</vt:lpstr>
      <vt:lpstr>Feudalism</vt:lpstr>
      <vt:lpstr>PowerPoint Presentation</vt:lpstr>
      <vt:lpstr>Kings</vt:lpstr>
      <vt:lpstr>Nobles/Lords</vt:lpstr>
      <vt:lpstr>Knights</vt:lpstr>
      <vt:lpstr>Peasants/Serfs</vt:lpstr>
      <vt:lpstr>Absolutism</vt:lpstr>
      <vt:lpstr>Power of an absolute monarch</vt:lpstr>
      <vt:lpstr>King Louis XIV (1643-1715)</vt:lpstr>
      <vt:lpstr>King Louis XIV</vt:lpstr>
      <vt:lpstr>The Palace of Versailles</vt:lpstr>
      <vt:lpstr>PowerPoint Presentation</vt:lpstr>
      <vt:lpstr>Types of Government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Absolutism, Feudalism &amp; Government Systems</dc:title>
  <dc:creator>Family</dc:creator>
  <cp:lastModifiedBy>Daisy.Escobar</cp:lastModifiedBy>
  <cp:revision>15</cp:revision>
  <dcterms:created xsi:type="dcterms:W3CDTF">2017-08-21T01:25:25Z</dcterms:created>
  <dcterms:modified xsi:type="dcterms:W3CDTF">2018-08-22T16:30:29Z</dcterms:modified>
</cp:coreProperties>
</file>